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" r:id="rId2"/>
    <p:sldId id="333" r:id="rId3"/>
    <p:sldId id="337" r:id="rId4"/>
    <p:sldId id="332" r:id="rId5"/>
    <p:sldId id="336" r:id="rId6"/>
    <p:sldId id="334" r:id="rId7"/>
    <p:sldId id="335" r:id="rId8"/>
    <p:sldId id="338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342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52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02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432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31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94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72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684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44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83D50-99F5-49CD-9AA9-FC64421B29BE}" type="datetimeFigureOut">
              <a:rPr lang="sv-SE" smtClean="0"/>
              <a:t>2024-09-16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952DFC-8DCB-4664-84E8-043957C32B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119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94" y="5074508"/>
            <a:ext cx="1626973" cy="162697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1" y="-788565"/>
            <a:ext cx="11189724" cy="8849390"/>
          </a:xfrm>
          <a:prstGeom prst="rect">
            <a:avLst/>
          </a:prstGeom>
        </p:spPr>
      </p:pic>
      <p:sp>
        <p:nvSpPr>
          <p:cNvPr id="4" name="MSIPCMContentMarking" descr="{&quot;HashCode&quot;:479607474,&quot;Placement&quot;:&quot;Footer&quot;,&quot;Top&quot;:525.346863,&quot;Left&quot;:0.0,&quot;SlideWidth&quot;:960,&quot;SlideHeight&quot;:540}">
            <a:extLst>
              <a:ext uri="{FF2B5EF4-FFF2-40B4-BE49-F238E27FC236}">
                <a16:creationId xmlns:a16="http://schemas.microsoft.com/office/drawing/2014/main" id="{5FD25C77-5AFF-445A-8A27-7CDF5934198E}"/>
              </a:ext>
            </a:extLst>
          </p:cNvPr>
          <p:cNvSpPr txBox="1"/>
          <p:nvPr userDrawn="1"/>
        </p:nvSpPr>
        <p:spPr>
          <a:xfrm>
            <a:off x="0" y="6671905"/>
            <a:ext cx="1161427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</a:rPr>
              <a:t>Confidentiality: C2 - Internal</a:t>
            </a:r>
          </a:p>
        </p:txBody>
      </p:sp>
    </p:spTree>
    <p:extLst>
      <p:ext uri="{BB962C8B-B14F-4D97-AF65-F5344CB8AC3E}">
        <p14:creationId xmlns:p14="http://schemas.microsoft.com/office/powerpoint/2010/main" val="2867621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1830031"/>
            <a:ext cx="11030338" cy="1325563"/>
          </a:xfrm>
        </p:spPr>
        <p:txBody>
          <a:bodyPr>
            <a:normAutofit fontScale="90000"/>
          </a:bodyPr>
          <a:lstStyle/>
          <a:p>
            <a:r>
              <a:rPr lang="en-US" sz="6700" b="1" dirty="0" err="1">
                <a:ea typeface="+mj-lt"/>
                <a:cs typeface="+mj-lt"/>
              </a:rPr>
              <a:t>Träning</a:t>
            </a:r>
            <a:r>
              <a:rPr lang="en-US" sz="6700" b="1" dirty="0">
                <a:ea typeface="+mj-lt"/>
                <a:cs typeface="+mj-lt"/>
              </a:rPr>
              <a:t>, mat, </a:t>
            </a:r>
            <a:r>
              <a:rPr lang="en-US" sz="6700" b="1" dirty="0" err="1">
                <a:ea typeface="+mj-lt"/>
                <a:cs typeface="+mj-lt"/>
              </a:rPr>
              <a:t>sömn</a:t>
            </a:r>
            <a:r>
              <a:rPr lang="en-US" sz="6700" b="1" dirty="0"/>
              <a:t>.</a:t>
            </a:r>
            <a:br>
              <a:rPr lang="en-US" sz="6700" b="1" dirty="0"/>
            </a:br>
            <a:br>
              <a:rPr lang="en-US" dirty="0"/>
            </a:br>
            <a:r>
              <a:rPr lang="en-US" i="1" dirty="0"/>
              <a:t>(</a:t>
            </a:r>
            <a:r>
              <a:rPr lang="en-US" i="1" dirty="0" err="1"/>
              <a:t>varför</a:t>
            </a:r>
            <a:r>
              <a:rPr lang="en-US" i="1" dirty="0"/>
              <a:t> </a:t>
            </a:r>
            <a:r>
              <a:rPr lang="en-US" i="1" dirty="0" err="1"/>
              <a:t>är</a:t>
            </a:r>
            <a:r>
              <a:rPr lang="en-US" i="1" dirty="0"/>
              <a:t> </a:t>
            </a:r>
            <a:r>
              <a:rPr lang="en-US" i="1" dirty="0" err="1"/>
              <a:t>fysträningen</a:t>
            </a:r>
            <a:r>
              <a:rPr lang="en-US" i="1" dirty="0"/>
              <a:t> och </a:t>
            </a:r>
            <a:r>
              <a:rPr lang="en-US" i="1" dirty="0" err="1"/>
              <a:t>återhämtningen</a:t>
            </a:r>
            <a:r>
              <a:rPr lang="en-US" i="1" dirty="0"/>
              <a:t> </a:t>
            </a:r>
            <a:r>
              <a:rPr lang="en-US" i="1" dirty="0" err="1"/>
              <a:t>viktig</a:t>
            </a:r>
            <a:r>
              <a:rPr lang="en-US" i="1" dirty="0"/>
              <a:t>?)</a:t>
            </a:r>
            <a:endParaRPr lang="sv-SE" i="1" dirty="0" err="1"/>
          </a:p>
        </p:txBody>
      </p:sp>
    </p:spTree>
    <p:extLst>
      <p:ext uri="{BB962C8B-B14F-4D97-AF65-F5344CB8AC3E}">
        <p14:creationId xmlns:p14="http://schemas.microsoft.com/office/powerpoint/2010/main" val="200225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Styrketräning</a:t>
            </a:r>
            <a:r>
              <a:rPr lang="en-US" dirty="0"/>
              <a:t>.</a:t>
            </a:r>
            <a:endParaRPr lang="sv-SE" dirty="0" err="1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54EF9E-314B-81A0-C9CF-11C32BB2F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819" y="1597623"/>
            <a:ext cx="9602574" cy="476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A971A1A2-A3A1-DFD0-5A15-7E85ECD0A641}"/>
              </a:ext>
            </a:extLst>
          </p:cNvPr>
          <p:cNvSpPr/>
          <p:nvPr/>
        </p:nvSpPr>
        <p:spPr>
          <a:xfrm>
            <a:off x="7791061" y="292740"/>
            <a:ext cx="4208407" cy="17698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/>
              <a:t>Skadepreventivt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CB8ACFA9-DD1E-5A5E-DFA7-093BDE2252C0}"/>
              </a:ext>
            </a:extLst>
          </p:cNvPr>
          <p:cNvSpPr/>
          <p:nvPr/>
        </p:nvSpPr>
        <p:spPr>
          <a:xfrm>
            <a:off x="9050694" y="2864498"/>
            <a:ext cx="2649894" cy="14275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Skeletthälsa</a:t>
            </a:r>
          </a:p>
        </p:txBody>
      </p:sp>
    </p:spTree>
    <p:extLst>
      <p:ext uri="{BB962C8B-B14F-4D97-AF65-F5344CB8AC3E}">
        <p14:creationId xmlns:p14="http://schemas.microsoft.com/office/powerpoint/2010/main" val="36065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De fem </a:t>
            </a:r>
            <a:r>
              <a:rPr lang="en-US" dirty="0" err="1">
                <a:ea typeface="+mj-lt"/>
                <a:cs typeface="+mj-lt"/>
              </a:rPr>
              <a:t>fysiska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grundegenskaperna</a:t>
            </a:r>
            <a:r>
              <a:rPr lang="en-US" dirty="0"/>
              <a:t>.</a:t>
            </a:r>
            <a:endParaRPr lang="sv-SE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016E7-5079-45AE-BFD5-E35891D68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dirty="0">
                <a:latin typeface="+mj-lt"/>
                <a:cs typeface="Arial" panose="020B0604020202020204" pitchFamily="34" charset="0"/>
              </a:rPr>
              <a:t>Uthållighet (pub, post pub)</a:t>
            </a:r>
          </a:p>
          <a:p>
            <a:r>
              <a:rPr lang="sv-SE" sz="3200" dirty="0">
                <a:latin typeface="+mj-lt"/>
                <a:cs typeface="Arial" panose="020B0604020202020204" pitchFamily="34" charset="0"/>
              </a:rPr>
              <a:t>Styrka (pre pub, pub, post pub)</a:t>
            </a:r>
          </a:p>
          <a:p>
            <a:r>
              <a:rPr lang="sv-SE" sz="3200" dirty="0">
                <a:latin typeface="+mj-lt"/>
                <a:cs typeface="Arial" panose="020B0604020202020204" pitchFamily="34" charset="0"/>
              </a:rPr>
              <a:t>Snabbhet (pre pub, pub)</a:t>
            </a:r>
          </a:p>
          <a:p>
            <a:r>
              <a:rPr lang="sv-SE" sz="3200" dirty="0">
                <a:latin typeface="+mj-lt"/>
                <a:cs typeface="Arial" panose="020B0604020202020204" pitchFamily="34" charset="0"/>
              </a:rPr>
              <a:t>Koordination (pre pub, pub)</a:t>
            </a:r>
          </a:p>
          <a:p>
            <a:r>
              <a:rPr lang="sv-SE" sz="3200" dirty="0">
                <a:latin typeface="+mj-lt"/>
                <a:cs typeface="Arial" panose="020B0604020202020204" pitchFamily="34" charset="0"/>
              </a:rPr>
              <a:t>Rörlighet (jodå)</a:t>
            </a:r>
          </a:p>
          <a:p>
            <a:endParaRPr lang="sv-SE" sz="4400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1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57" y="393117"/>
            <a:ext cx="10831286" cy="1325563"/>
          </a:xfrm>
        </p:spPr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Träning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bryter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ned</a:t>
            </a:r>
            <a:r>
              <a:rPr lang="en-US" dirty="0">
                <a:ea typeface="+mj-lt"/>
                <a:cs typeface="+mj-lt"/>
              </a:rPr>
              <a:t>, </a:t>
            </a:r>
            <a:r>
              <a:rPr lang="en-US" dirty="0" err="1">
                <a:ea typeface="+mj-lt"/>
                <a:cs typeface="+mj-lt"/>
              </a:rPr>
              <a:t>återhämtning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bygger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upp</a:t>
            </a:r>
            <a:r>
              <a:rPr lang="en-US" dirty="0"/>
              <a:t>.</a:t>
            </a:r>
            <a:endParaRPr lang="sv-SE" dirty="0" err="1"/>
          </a:p>
        </p:txBody>
      </p:sp>
      <p:pic>
        <p:nvPicPr>
          <p:cNvPr id="6" name="Picture 4" descr="Superkompensation">
            <a:extLst>
              <a:ext uri="{FF2B5EF4-FFF2-40B4-BE49-F238E27FC236}">
                <a16:creationId xmlns:a16="http://schemas.microsoft.com/office/drawing/2014/main" id="{DF68850A-16C0-D776-A41D-EDD9B1E21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82" y="1620740"/>
            <a:ext cx="9680034" cy="493240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02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Måltider</a:t>
            </a:r>
            <a:r>
              <a:rPr lang="en-US" dirty="0">
                <a:ea typeface="+mj-lt"/>
                <a:cs typeface="+mj-lt"/>
              </a:rPr>
              <a:t> (timing)</a:t>
            </a:r>
            <a:endParaRPr lang="sv-SE" dirty="0" err="1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FD01EF2-ACDA-A0E8-AFC0-E0C7756127D4}"/>
              </a:ext>
            </a:extLst>
          </p:cNvPr>
          <p:cNvSpPr txBox="1"/>
          <p:nvPr/>
        </p:nvSpPr>
        <p:spPr>
          <a:xfrm>
            <a:off x="2994029" y="2047871"/>
            <a:ext cx="5766322" cy="304698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07:00 Frukost (Gröt)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09:30 Mellanmål (frukt)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11:30 Lunch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14:30 Mellanmål (fil &amp; smörgås)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16:30 Träning 1,5 </a:t>
            </a:r>
            <a:r>
              <a:rPr lang="sv-SE" sz="2400" b="0" i="0" u="none" strike="noStrike" kern="1200" cap="none" spc="0" baseline="0" dirty="0" err="1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tim</a:t>
            </a:r>
            <a:endParaRPr lang="sv-SE" sz="2400" b="0" i="0" u="none" strike="noStrike" kern="1200" cap="none" spc="0" baseline="0" dirty="0">
              <a:solidFill>
                <a:schemeClr val="tx1">
                  <a:lumMod val="95000"/>
                </a:schemeClr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18:00 Återhämtningsmål (mjölk &amp; banan)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19:00 Middag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4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20:30 ev. kvällsmål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19468CD1-B6F7-76A6-9B95-34A8F8572556}"/>
              </a:ext>
            </a:extLst>
          </p:cNvPr>
          <p:cNvSpPr/>
          <p:nvPr/>
        </p:nvSpPr>
        <p:spPr>
          <a:xfrm>
            <a:off x="8406882" y="755780"/>
            <a:ext cx="2845836" cy="22020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Protein</a:t>
            </a:r>
          </a:p>
          <a:p>
            <a:pPr algn="ctr"/>
            <a:r>
              <a:rPr lang="sv-SE" dirty="0"/>
              <a:t>Kolhydrater</a:t>
            </a:r>
          </a:p>
          <a:p>
            <a:pPr algn="ctr"/>
            <a:r>
              <a:rPr lang="sv-SE" dirty="0"/>
              <a:t>Fett</a:t>
            </a:r>
          </a:p>
          <a:p>
            <a:pPr algn="ctr"/>
            <a:r>
              <a:rPr lang="sv-SE" dirty="0"/>
              <a:t>Vitaminer &amp; mineraler</a:t>
            </a:r>
          </a:p>
        </p:txBody>
      </p:sp>
    </p:spTree>
    <p:extLst>
      <p:ext uri="{BB962C8B-B14F-4D97-AF65-F5344CB8AC3E}">
        <p14:creationId xmlns:p14="http://schemas.microsoft.com/office/powerpoint/2010/main" val="32929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Sömn</a:t>
            </a:r>
            <a:r>
              <a:rPr lang="en-US" dirty="0"/>
              <a:t>.</a:t>
            </a:r>
            <a:endParaRPr lang="sv-SE" dirty="0" err="1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D244B3A0-E0EA-8046-633D-DE6627433CCC}"/>
              </a:ext>
            </a:extLst>
          </p:cNvPr>
          <p:cNvSpPr txBox="1"/>
          <p:nvPr/>
        </p:nvSpPr>
        <p:spPr>
          <a:xfrm>
            <a:off x="838200" y="1560489"/>
            <a:ext cx="3690957" cy="390948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114300"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Arial"/>
              </a:rPr>
              <a:t>Konsekvenser vid sömnbrist över tid: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800" dirty="0">
              <a:solidFill>
                <a:schemeClr val="tx1">
                  <a:lumMod val="95000"/>
                </a:schemeClr>
              </a:solidFill>
              <a:latin typeface="Arial"/>
            </a:endParaRP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Arial"/>
              </a:rPr>
              <a:t> Ökad trötthet / sömnighet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Arial"/>
              </a:rPr>
              <a:t> Sämre humör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Arial"/>
              </a:rPr>
              <a:t> Nedsatt immunförsvar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Arial"/>
              </a:rPr>
              <a:t> Koncentrationsbesvär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Arial"/>
              </a:rPr>
              <a:t> Sämre kommunikation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Arial"/>
              </a:rPr>
              <a:t> Inlärning och minnesstörningar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Arial"/>
              </a:rPr>
              <a:t> Nedsatt reaktionstid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Arial"/>
              </a:rPr>
              <a:t> Sämre beslutsfattande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Arial"/>
              </a:rPr>
              <a:t> Koordinationssvårigheter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dirty="0">
                <a:solidFill>
                  <a:schemeClr val="tx1">
                    <a:lumMod val="95000"/>
                  </a:schemeClr>
                </a:solidFill>
                <a:latin typeface="Arial"/>
              </a:rPr>
              <a:t> Sämre prestation</a:t>
            </a:r>
          </a:p>
        </p:txBody>
      </p:sp>
    </p:spTree>
    <p:extLst>
      <p:ext uri="{BB962C8B-B14F-4D97-AF65-F5344CB8AC3E}">
        <p14:creationId xmlns:p14="http://schemas.microsoft.com/office/powerpoint/2010/main" val="28477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Sömn</a:t>
            </a:r>
            <a:r>
              <a:rPr lang="en-US" dirty="0"/>
              <a:t>.</a:t>
            </a:r>
            <a:endParaRPr lang="sv-SE" dirty="0" err="1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8514A35-C1EB-9B9B-2095-A4E1CDD4B44F}"/>
              </a:ext>
            </a:extLst>
          </p:cNvPr>
          <p:cNvSpPr txBox="1"/>
          <p:nvPr/>
        </p:nvSpPr>
        <p:spPr>
          <a:xfrm>
            <a:off x="897012" y="1470528"/>
            <a:ext cx="7453884" cy="50167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God sömn kännetecknas av: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000" b="0" i="0" u="none" strike="noStrike" kern="1200" cap="none" spc="0" baseline="0" dirty="0">
              <a:solidFill>
                <a:schemeClr val="tx1">
                  <a:lumMod val="95000"/>
                </a:schemeClr>
              </a:solidFill>
              <a:uFillTx/>
              <a:latin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 Somnar snabbt &lt; 45 min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 Få och korta uppvaknanden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 Sover tiden ut &lt; 1 timme före utsatt tid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 8-10 timmar/natt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000" b="0" i="0" u="none" strike="noStrike" kern="1200" cap="none" spc="0" baseline="0" dirty="0">
              <a:solidFill>
                <a:schemeClr val="tx1">
                  <a:lumMod val="95000"/>
                </a:schemeClr>
              </a:solidFill>
              <a:uFillTx/>
              <a:latin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Tips för bättre sömn: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000" b="0" i="0" u="none" strike="noStrike" kern="1200" cap="none" spc="0" baseline="0" dirty="0">
              <a:solidFill>
                <a:schemeClr val="tx1">
                  <a:lumMod val="95000"/>
                </a:schemeClr>
              </a:solidFill>
              <a:uFillTx/>
              <a:latin typeface="Arial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Undvik negativ stress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Jämn dygnsrytm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Mörkt rum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Tyst rum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Rätt temperatur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b="0" i="0" u="none" strike="noStrike" kern="1200" cap="none" spc="0" baseline="0" dirty="0">
                <a:solidFill>
                  <a:schemeClr val="tx1">
                    <a:lumMod val="95000"/>
                  </a:schemeClr>
                </a:solidFill>
                <a:uFillTx/>
                <a:latin typeface="Arial"/>
              </a:rPr>
              <a:t>Bra säng/kudde/madrass – skön sovställning</a:t>
            </a:r>
          </a:p>
          <a:p>
            <a:pPr marL="342900" indent="-342900">
              <a:buSzPct val="100000"/>
              <a:buFontTx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2000" dirty="0">
                <a:solidFill>
                  <a:schemeClr val="tx1">
                    <a:lumMod val="95000"/>
                  </a:schemeClr>
                </a:solidFill>
                <a:latin typeface="Arial"/>
              </a:rPr>
              <a:t>Telefonfri tid innan sänggående, </a:t>
            </a:r>
            <a:r>
              <a:rPr lang="sv-SE" sz="2000" b="1" dirty="0">
                <a:solidFill>
                  <a:schemeClr val="tx1">
                    <a:lumMod val="95000"/>
                  </a:schemeClr>
                </a:solidFill>
                <a:latin typeface="Arial"/>
              </a:rPr>
              <a:t>telefonen i annat rum</a:t>
            </a:r>
          </a:p>
        </p:txBody>
      </p:sp>
    </p:spTree>
    <p:extLst>
      <p:ext uri="{BB962C8B-B14F-4D97-AF65-F5344CB8AC3E}">
        <p14:creationId xmlns:p14="http://schemas.microsoft.com/office/powerpoint/2010/main" val="5167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2655-7F43-4308-8BA0-7ABD5337D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Sumering</a:t>
            </a:r>
            <a:r>
              <a:rPr lang="en-US" dirty="0">
                <a:ea typeface="+mj-lt"/>
                <a:cs typeface="+mj-lt"/>
              </a:rPr>
              <a:t>:</a:t>
            </a:r>
            <a:endParaRPr lang="sv-SE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016E7-5079-45AE-BFD5-E35891D68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3200" dirty="0" err="1">
                <a:latin typeface="+mj-lt"/>
                <a:cs typeface="Arial" panose="020B0604020202020204" pitchFamily="34" charset="0"/>
              </a:rPr>
              <a:t>Fysen</a:t>
            </a:r>
            <a:r>
              <a:rPr lang="sv-SE" sz="3200" dirty="0">
                <a:latin typeface="+mj-lt"/>
                <a:cs typeface="Arial" panose="020B0604020202020204" pitchFamily="34" charset="0"/>
              </a:rPr>
              <a:t> är viktig!</a:t>
            </a:r>
          </a:p>
          <a:p>
            <a:r>
              <a:rPr lang="sv-SE" sz="3200" dirty="0">
                <a:latin typeface="+mj-lt"/>
                <a:cs typeface="Arial" panose="020B0604020202020204" pitchFamily="34" charset="0"/>
              </a:rPr>
              <a:t>Hjälp ditt barn att få i sig mat!</a:t>
            </a:r>
          </a:p>
          <a:p>
            <a:r>
              <a:rPr lang="sv-SE" sz="3200" dirty="0">
                <a:latin typeface="+mj-lt"/>
                <a:cs typeface="Arial" panose="020B0604020202020204" pitchFamily="34" charset="0"/>
              </a:rPr>
              <a:t>Se till att ungen sover!</a:t>
            </a:r>
            <a:endParaRPr lang="sv-SE" sz="4400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ndsvall Hock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dustry">
      <a:majorFont>
        <a:latin typeface="Industry Bold Book"/>
        <a:ea typeface=""/>
        <a:cs typeface=""/>
      </a:majorFont>
      <a:minorFont>
        <a:latin typeface="Industry Book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dsvall Hockey" id="{262246B8-524B-4227-859F-23ADB25BBFBB}" vid="{9EFF0782-C4CB-435F-BB4B-4B8677918B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241</Words>
  <Application>Microsoft Office PowerPoint</Application>
  <PresentationFormat>Bredbild</PresentationFormat>
  <Paragraphs>61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Industry Bold Book</vt:lpstr>
      <vt:lpstr>Industry Book Book</vt:lpstr>
      <vt:lpstr>Sundsvall Hockey</vt:lpstr>
      <vt:lpstr>Träning, mat, sömn.  (varför är fysträningen och återhämtningen viktig?)</vt:lpstr>
      <vt:lpstr>Styrketräning.</vt:lpstr>
      <vt:lpstr>De fem fysiska grundegenskaperna.</vt:lpstr>
      <vt:lpstr>Träning bryter ned, återhämtning bygger upp.</vt:lpstr>
      <vt:lpstr>Måltider (timing)</vt:lpstr>
      <vt:lpstr>Sömn.</vt:lpstr>
      <vt:lpstr>Sömn.</vt:lpstr>
      <vt:lpstr>Sumering: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Magnus Forsberg (RF-SISU Västernorrland)</dc:creator>
  <cp:lastModifiedBy>Anna-Karin Jonsson Sitter</cp:lastModifiedBy>
  <cp:revision>3</cp:revision>
  <dcterms:created xsi:type="dcterms:W3CDTF">2024-09-16T08:16:13Z</dcterms:created>
  <dcterms:modified xsi:type="dcterms:W3CDTF">2024-09-16T15:48:38Z</dcterms:modified>
</cp:coreProperties>
</file>